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82" r:id="rId7"/>
    <p:sldId id="261" r:id="rId8"/>
    <p:sldId id="263" r:id="rId9"/>
    <p:sldId id="264" r:id="rId10"/>
    <p:sldId id="265" r:id="rId11"/>
    <p:sldId id="276" r:id="rId12"/>
    <p:sldId id="277" r:id="rId13"/>
    <p:sldId id="268" r:id="rId14"/>
    <p:sldId id="271" r:id="rId15"/>
    <p:sldId id="278" r:id="rId16"/>
    <p:sldId id="269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0EBC-BE05-284F-A27F-34C533164DAC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FD10-BF2E-6946-99E9-E39805748C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2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FD10-BF2E-6946-99E9-E39805748CB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subtítulo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Arrastre</a:t>
            </a:r>
            <a:r>
              <a:rPr lang="en-US" dirty="0"/>
              <a:t> la </a:t>
            </a:r>
            <a:r>
              <a:rPr lang="en-US" dirty="0" err="1"/>
              <a:t>imagen</a:t>
            </a:r>
            <a:r>
              <a:rPr lang="en-US" dirty="0"/>
              <a:t> al </a:t>
            </a:r>
            <a:r>
              <a:rPr lang="en-US" dirty="0" err="1"/>
              <a:t>marcador</a:t>
            </a:r>
            <a:r>
              <a:rPr lang="en-US" dirty="0"/>
              <a:t> de </a:t>
            </a:r>
            <a:r>
              <a:rPr lang="en-US" dirty="0" err="1"/>
              <a:t>posición</a:t>
            </a:r>
            <a:r>
              <a:rPr lang="en-US" dirty="0"/>
              <a:t> o 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en el </a:t>
            </a:r>
            <a:r>
              <a:rPr lang="en-US" dirty="0" err="1"/>
              <a:t>icono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agregar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9304D1-92C0-4ED7-8251-4EAEEBCA6DA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Calibri"/>
          <a:ea typeface="+mj-ea"/>
          <a:cs typeface="Calibri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443"/>
            <a:ext cx="9144000" cy="14507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</a:rPr>
              <a:t>Lower6 APP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228975"/>
            <a:ext cx="9144000" cy="1752600"/>
          </a:xfrm>
        </p:spPr>
        <p:txBody>
          <a:bodyPr/>
          <a:lstStyle/>
          <a:p>
            <a:pPr algn="ctr"/>
            <a:r>
              <a:rPr lang="en-US" dirty="0"/>
              <a:t>HOW DOES IT WORK?</a:t>
            </a:r>
          </a:p>
        </p:txBody>
      </p:sp>
      <p:pic>
        <p:nvPicPr>
          <p:cNvPr id="4" name="Imagen 3" descr="1200x630w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4841"/>
          <a:stretch/>
        </p:blipFill>
        <p:spPr>
          <a:xfrm>
            <a:off x="0" y="1752600"/>
            <a:ext cx="9144000" cy="42237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95600" y="5486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HOW DOES IT WORK?</a:t>
            </a:r>
          </a:p>
          <a:p>
            <a:pPr algn="ctr"/>
            <a:endParaRPr lang="es-ES" sz="28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8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9144000" cy="10080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app suggest that this is not a RECIPE but a FOOD FOR PURCHASE. (Freedom Foods is the MANUFACTURER)</a:t>
            </a:r>
            <a:endParaRPr lang="es-ES_tradnl" sz="2400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4.47.27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 b="28992"/>
          <a:stretch/>
        </p:blipFill>
        <p:spPr>
          <a:xfrm>
            <a:off x="4724400" y="1510155"/>
            <a:ext cx="3857625" cy="460389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914400" y="3352800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>
                <a:solidFill>
                  <a:srgbClr val="008000"/>
                </a:solidFill>
                <a:latin typeface="Calibri"/>
                <a:cs typeface="Calibri"/>
              </a:rPr>
              <a:t>Food</a:t>
            </a:r>
            <a:r>
              <a:rPr lang="es-ES" sz="24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sz="2400" b="1" dirty="0" err="1">
                <a:solidFill>
                  <a:srgbClr val="008000"/>
                </a:solidFill>
                <a:latin typeface="Calibri"/>
                <a:cs typeface="Calibri"/>
              </a:rPr>
              <a:t>for</a:t>
            </a:r>
            <a:r>
              <a:rPr lang="es-ES" sz="24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sz="2400" b="1" dirty="0" err="1">
                <a:solidFill>
                  <a:srgbClr val="008000"/>
                </a:solidFill>
                <a:latin typeface="Calibri"/>
                <a:cs typeface="Calibri"/>
              </a:rPr>
              <a:t>purchase</a:t>
            </a:r>
            <a:endParaRPr lang="es-ES_tradnl" sz="2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3276600"/>
            <a:ext cx="3124200" cy="60960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3962400" y="3505200"/>
            <a:ext cx="1143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72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301625"/>
            <a:ext cx="7543800" cy="145097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 can go to any internet search engine and type in the following;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Imagen 3" descr="Google_web_searc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t="16715" r="21228" b="20495"/>
          <a:stretch/>
        </p:blipFill>
        <p:spPr>
          <a:xfrm>
            <a:off x="1943100" y="1788796"/>
            <a:ext cx="6858000" cy="449960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819400" y="3807768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/>
              <a:t>Where</a:t>
            </a:r>
            <a:r>
              <a:rPr lang="es-ES" sz="1200" b="1" dirty="0"/>
              <a:t> can I </a:t>
            </a:r>
            <a:r>
              <a:rPr lang="es-ES" sz="1200" b="1" dirty="0" err="1"/>
              <a:t>find</a:t>
            </a:r>
            <a:r>
              <a:rPr lang="es-ES" sz="1200" b="1" dirty="0"/>
              <a:t> Rice </a:t>
            </a:r>
            <a:r>
              <a:rPr lang="es-ES" sz="1200" b="1" dirty="0" err="1"/>
              <a:t>Flavored</a:t>
            </a:r>
            <a:r>
              <a:rPr lang="es-ES" sz="1200" b="1" dirty="0"/>
              <a:t> Pasta, gluten free </a:t>
            </a:r>
            <a:r>
              <a:rPr lang="es-ES" sz="1200" b="1" dirty="0" err="1"/>
              <a:t>made</a:t>
            </a:r>
            <a:r>
              <a:rPr lang="es-ES" sz="1200" b="1" dirty="0"/>
              <a:t> </a:t>
            </a:r>
            <a:r>
              <a:rPr lang="es-ES" sz="1200" b="1" dirty="0" err="1"/>
              <a:t>by</a:t>
            </a:r>
            <a:r>
              <a:rPr lang="es-ES" sz="1200" b="1" dirty="0"/>
              <a:t> FREEDOM FOODS</a:t>
            </a:r>
            <a:r>
              <a:rPr lang="mr-IN" sz="900" dirty="0"/>
              <a:t>…</a:t>
            </a:r>
            <a:r>
              <a:rPr lang="es-ES" sz="900" dirty="0"/>
              <a:t> 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DC8AE18-F642-4FED-AD4D-1F531E3BC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>
          <a:xfrm>
            <a:off x="76200" y="2145066"/>
            <a:ext cx="1676400" cy="256786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52967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933450"/>
          </a:xfrm>
        </p:spPr>
        <p:txBody>
          <a:bodyPr/>
          <a:lstStyle/>
          <a:p>
            <a:r>
              <a:rPr lang="en-US" dirty="0"/>
              <a:t>Or, where can I purchase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116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9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8556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Lets say we want to look up foods manufactured by KELLOGG.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6.09.59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29152"/>
          <a:stretch/>
        </p:blipFill>
        <p:spPr>
          <a:xfrm>
            <a:off x="4572000" y="1447800"/>
            <a:ext cx="3857625" cy="4533849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0668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Just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enter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name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manufacturer</a:t>
            </a:r>
            <a:endParaRPr lang="es-E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90600" y="3124200"/>
            <a:ext cx="2667000" cy="76200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657600" y="3352800"/>
            <a:ext cx="1219200" cy="3810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517230" y="4800600"/>
            <a:ext cx="131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Click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Search</a:t>
            </a:r>
            <a:endParaRPr lang="es-E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5400" y="4800600"/>
            <a:ext cx="2667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3962400" y="49530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27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8556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app displays the flavor and glycemic index of foods produced by KELLOGG</a:t>
            </a:r>
            <a:endParaRPr lang="es-ES_tradnl" sz="2800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6.29.16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4738" r="-383" b="27938"/>
          <a:stretch/>
        </p:blipFill>
        <p:spPr>
          <a:xfrm>
            <a:off x="2362201" y="1263891"/>
            <a:ext cx="4433826" cy="5306771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0917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5"/>
            <a:ext cx="9144000" cy="7023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How can you expand your choices of healthy tasting foods?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Lets say I did not enjoy the flavor of any 1 flame food, very low glycemic index pasta suggested by the APP even though I tried different flavors in that glycemic index range. </a:t>
            </a:r>
          </a:p>
          <a:p>
            <a:r>
              <a:rPr lang="en-US" sz="2800" dirty="0"/>
              <a:t>You have the option of entering a food and clicking on 2 flames or 3 flames to find other options. </a:t>
            </a:r>
          </a:p>
          <a:p>
            <a:r>
              <a:rPr lang="en-US" sz="2800" dirty="0"/>
              <a:t>Remember the goal is not FORCING you to eat certain foods but giving you the FREEDOM to find good tasting healthy food which YOU ENJOY EATING.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89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3DB1E-598C-46EF-9F27-D4EBDCDD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5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7D89A-A630-40CB-B20D-D0FA89C71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713CD-103B-4257-B819-C12C1A131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7032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With the Lower 6 phone app your ADDITIONAL PHARMACY and NEW MEDICATION now become…………. </a:t>
            </a:r>
            <a:endParaRPr lang="es-ES_tradnl" sz="2800" b="1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7E104-A8BA-4AF9-9406-4EF20E11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38600" cy="40386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6A000-0170-413C-AC5E-6F1453E2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391742" cy="24384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343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393E-A53C-44F1-8F81-F4CDD05DA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Your GROCERY STORE and FOOD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3E684-1331-4499-9258-609E92DDE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9750"/>
            <a:ext cx="7007979" cy="36766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937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39AE-D54D-4A21-85A8-4C62F624C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PATIENTS are not always COMPLIANT with TAKING MEDICATIONS but PEOPLE are always COMPLIANT with EATING FOOD.</a:t>
            </a:r>
            <a:br>
              <a:rPr lang="es-ES_tradnl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www.lower6app.com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19DE7-96A9-41D1-A363-AFEBB5EA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701800"/>
            <a:ext cx="3708400" cy="37084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FB504-AFC3-4525-AADB-F128EA233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048000" cy="30480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64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266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1) How to prepare a low glycemic indexed meal.(RECIPE)</a:t>
            </a:r>
            <a:br>
              <a:rPr lang="en-US" sz="1800" b="1" dirty="0"/>
            </a:b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2) How to purchase already prepared low glycemic indexed foods in your local area.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3) How can you expand your choices of healthy tasting foods.</a:t>
            </a:r>
            <a:br>
              <a:rPr lang="en-US" sz="1800" b="1" dirty="0"/>
            </a:b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4) How to look up a food manufacturer and the low glycemic foods they offer.</a:t>
            </a:r>
          </a:p>
          <a:p>
            <a:pPr marL="0" indent="0">
              <a:buNone/>
            </a:pPr>
            <a:endParaRPr lang="es-ES_tradnl" sz="2200" b="1" dirty="0">
              <a:solidFill>
                <a:srgbClr val="008000"/>
              </a:solidFill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5138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792797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How to prepare a low glycemic indexed meal. </a:t>
            </a:r>
            <a:br>
              <a:rPr lang="en-US" sz="3200" b="1" dirty="0"/>
            </a:br>
            <a:r>
              <a:rPr lang="en-US" sz="3200" b="1" dirty="0"/>
              <a:t>(RECIPES)</a:t>
            </a:r>
            <a:endParaRPr lang="es-ES_tradnl" sz="32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12.32.27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3624" r="1074" b="24878"/>
          <a:stretch/>
        </p:blipFill>
        <p:spPr>
          <a:xfrm>
            <a:off x="4495800" y="1371600"/>
            <a:ext cx="3733800" cy="4829847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143000" y="3124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1.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Enter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“Tortilla” in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search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window</a:t>
            </a:r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3000" y="3124200"/>
            <a:ext cx="28956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038600" y="3352800"/>
            <a:ext cx="762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330707" y="4724400"/>
            <a:ext cx="254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2.Click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search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button</a:t>
            </a:r>
            <a:endParaRPr lang="es-E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5400" y="4724400"/>
            <a:ext cx="2667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962400" y="48768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5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The results for TORTILLAS are grouped by SIMILAR FLAVOR and GLYCEMIC INDEX are displayed. (FLAMES)</a:t>
            </a:r>
            <a:endParaRPr lang="es-ES_tradnl" sz="24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2.40.52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b="10695"/>
          <a:stretch/>
        </p:blipFill>
        <p:spPr>
          <a:xfrm>
            <a:off x="5181600" y="1295400"/>
            <a:ext cx="3276600" cy="4910241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609600" y="38862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8000"/>
                </a:solidFill>
              </a:rPr>
              <a:t>If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you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would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like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to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eat</a:t>
            </a:r>
            <a:r>
              <a:rPr lang="es-ES" b="1" dirty="0">
                <a:solidFill>
                  <a:srgbClr val="008000"/>
                </a:solidFill>
              </a:rPr>
              <a:t> a CORN FLAVORED tortilla </a:t>
            </a:r>
            <a:r>
              <a:rPr lang="es-ES" b="1" dirty="0" err="1">
                <a:solidFill>
                  <a:srgbClr val="008000"/>
                </a:solidFill>
              </a:rPr>
              <a:t>that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is</a:t>
            </a:r>
            <a:r>
              <a:rPr lang="es-ES" b="1" dirty="0">
                <a:solidFill>
                  <a:srgbClr val="008000"/>
                </a:solidFill>
              </a:rPr>
              <a:t> LOW </a:t>
            </a:r>
            <a:r>
              <a:rPr lang="es-ES" b="1" dirty="0" err="1">
                <a:solidFill>
                  <a:srgbClr val="008000"/>
                </a:solidFill>
              </a:rPr>
              <a:t>glycemic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index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then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click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on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box and </a:t>
            </a:r>
            <a:r>
              <a:rPr lang="es-ES" b="1" dirty="0" err="1">
                <a:solidFill>
                  <a:srgbClr val="008000"/>
                </a:solidFill>
              </a:rPr>
              <a:t>discover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information</a:t>
            </a:r>
            <a:r>
              <a:rPr lang="es-ES" b="1" dirty="0">
                <a:solidFill>
                  <a:srgbClr val="008000"/>
                </a:solidFill>
              </a:rPr>
              <a:t>.</a:t>
            </a:r>
            <a:endParaRPr lang="es-ES_tradnl" dirty="0"/>
          </a:p>
          <a:p>
            <a:endParaRPr lang="es-ES_tradnl" dirty="0"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0" y="3886200"/>
            <a:ext cx="4267200" cy="12192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876800" y="4343400"/>
            <a:ext cx="381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5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7630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One Flame Recipe (No food Manufacturer listed)</a:t>
            </a:r>
            <a:endParaRPr lang="es-ES_tradnl" sz="28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3.24.51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b="33431"/>
          <a:stretch/>
        </p:blipFill>
        <p:spPr>
          <a:xfrm>
            <a:off x="4495800" y="1295400"/>
            <a:ext cx="4268551" cy="4749228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50169" y="3276600"/>
            <a:ext cx="3664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sz="1800" b="1" dirty="0">
                <a:solidFill>
                  <a:srgbClr val="008000"/>
                </a:solidFill>
              </a:rPr>
              <a:t>In </a:t>
            </a:r>
            <a:r>
              <a:rPr lang="es-ES" sz="1800" b="1" dirty="0" err="1">
                <a:solidFill>
                  <a:srgbClr val="008000"/>
                </a:solidFill>
              </a:rPr>
              <a:t>this</a:t>
            </a:r>
            <a:r>
              <a:rPr lang="es-ES" sz="1800" b="1" dirty="0">
                <a:solidFill>
                  <a:srgbClr val="008000"/>
                </a:solidFill>
              </a:rPr>
              <a:t> case </a:t>
            </a:r>
            <a:r>
              <a:rPr lang="es-ES" sz="1800" b="1" dirty="0" err="1">
                <a:solidFill>
                  <a:srgbClr val="008000"/>
                </a:solidFill>
              </a:rPr>
              <a:t>the</a:t>
            </a:r>
            <a:r>
              <a:rPr lang="es-ES" sz="1800" b="1" dirty="0">
                <a:solidFill>
                  <a:srgbClr val="008000"/>
                </a:solidFill>
              </a:rPr>
              <a:t> app </a:t>
            </a:r>
            <a:r>
              <a:rPr lang="es-ES" sz="1800" b="1" dirty="0" err="1">
                <a:solidFill>
                  <a:srgbClr val="008000"/>
                </a:solidFill>
              </a:rPr>
              <a:t>displays</a:t>
            </a:r>
            <a:r>
              <a:rPr lang="es-ES" sz="1800" b="1" dirty="0">
                <a:solidFill>
                  <a:srgbClr val="008000"/>
                </a:solidFill>
              </a:rPr>
              <a:t> a RECIPIE </a:t>
            </a:r>
            <a:r>
              <a:rPr lang="es-ES" sz="1800" b="1" dirty="0" err="1">
                <a:solidFill>
                  <a:srgbClr val="008000"/>
                </a:solidFill>
              </a:rPr>
              <a:t>because</a:t>
            </a:r>
            <a:r>
              <a:rPr lang="es-ES" sz="1800" b="1" dirty="0">
                <a:solidFill>
                  <a:srgbClr val="008000"/>
                </a:solidFill>
              </a:rPr>
              <a:t> no </a:t>
            </a:r>
            <a:r>
              <a:rPr lang="es-ES" sz="1800" b="1" dirty="0" err="1">
                <a:solidFill>
                  <a:srgbClr val="008000"/>
                </a:solidFill>
              </a:rPr>
              <a:t>food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manufactrer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is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listed</a:t>
            </a:r>
            <a:r>
              <a:rPr lang="es-ES" sz="1800" b="1" dirty="0">
                <a:solidFill>
                  <a:srgbClr val="008000"/>
                </a:solidFill>
              </a:rPr>
              <a:t>. </a:t>
            </a:r>
            <a:r>
              <a:rPr lang="es-ES" sz="1800" b="1" dirty="0" err="1">
                <a:solidFill>
                  <a:srgbClr val="008000"/>
                </a:solidFill>
              </a:rPr>
              <a:t>Eat</a:t>
            </a:r>
            <a:r>
              <a:rPr lang="es-ES" sz="1800" b="1" dirty="0">
                <a:solidFill>
                  <a:srgbClr val="008000"/>
                </a:solidFill>
              </a:rPr>
              <a:t> a “</a:t>
            </a:r>
            <a:r>
              <a:rPr lang="es-ES" sz="1800" b="1" dirty="0" err="1">
                <a:solidFill>
                  <a:srgbClr val="008000"/>
                </a:solidFill>
              </a:rPr>
              <a:t>corn</a:t>
            </a:r>
            <a:r>
              <a:rPr lang="es-ES" sz="1800" b="1" dirty="0">
                <a:solidFill>
                  <a:srgbClr val="008000"/>
                </a:solidFill>
              </a:rPr>
              <a:t> tortilla, </a:t>
            </a:r>
            <a:r>
              <a:rPr lang="es-ES" sz="1800" b="1" dirty="0" err="1">
                <a:solidFill>
                  <a:srgbClr val="008000"/>
                </a:solidFill>
              </a:rPr>
              <a:t>served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with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refried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mashed</a:t>
            </a:r>
            <a:r>
              <a:rPr lang="es-ES" sz="1800" b="1" dirty="0">
                <a:solidFill>
                  <a:srgbClr val="008000"/>
                </a:solidFill>
              </a:rPr>
              <a:t> pinto </a:t>
            </a:r>
            <a:r>
              <a:rPr lang="es-ES" sz="1800" b="1" dirty="0" err="1">
                <a:solidFill>
                  <a:srgbClr val="008000"/>
                </a:solidFill>
              </a:rPr>
              <a:t>beans</a:t>
            </a:r>
            <a:r>
              <a:rPr lang="es-ES" sz="1800" b="1" dirty="0">
                <a:solidFill>
                  <a:srgbClr val="008000"/>
                </a:solidFill>
              </a:rPr>
              <a:t> and </a:t>
            </a:r>
            <a:r>
              <a:rPr lang="es-ES" sz="1800" b="1" dirty="0" err="1">
                <a:solidFill>
                  <a:srgbClr val="008000"/>
                </a:solidFill>
              </a:rPr>
              <a:t>toato</a:t>
            </a:r>
            <a:r>
              <a:rPr lang="es-ES" sz="1800" b="1" dirty="0">
                <a:solidFill>
                  <a:srgbClr val="008000"/>
                </a:solidFill>
              </a:rPr>
              <a:t> sauce.” (Low </a:t>
            </a:r>
            <a:r>
              <a:rPr lang="es-ES" sz="1800" b="1" dirty="0" err="1">
                <a:solidFill>
                  <a:srgbClr val="008000"/>
                </a:solidFill>
              </a:rPr>
              <a:t>glycemic</a:t>
            </a:r>
            <a:r>
              <a:rPr lang="es-ES" sz="1800" b="1" dirty="0">
                <a:solidFill>
                  <a:srgbClr val="008000"/>
                </a:solidFill>
              </a:rPr>
              <a:t> </a:t>
            </a:r>
            <a:r>
              <a:rPr lang="es-ES" sz="1800" b="1" dirty="0" err="1">
                <a:solidFill>
                  <a:srgbClr val="008000"/>
                </a:solidFill>
              </a:rPr>
              <a:t>index</a:t>
            </a:r>
            <a:r>
              <a:rPr lang="es-ES" sz="1800" b="1" dirty="0">
                <a:solidFill>
                  <a:srgbClr val="008000"/>
                </a:solidFill>
              </a:rPr>
              <a:t>)</a:t>
            </a:r>
          </a:p>
          <a:p>
            <a:r>
              <a:rPr lang="es-ES" sz="1800" b="1" dirty="0">
                <a:solidFill>
                  <a:srgbClr val="008000"/>
                </a:solidFill>
              </a:rPr>
              <a:t> </a:t>
            </a:r>
          </a:p>
          <a:p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0" y="3200400"/>
            <a:ext cx="3733800" cy="1828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4114800" y="4267200"/>
            <a:ext cx="2057400" cy="3810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64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Why is a Tortilla with the same FLAVOR have a higher Glycemic Index? (4 flames)</a:t>
            </a:r>
            <a:endParaRPr lang="es-ES_tradnl" sz="24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2.40.52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b="10695"/>
          <a:stretch/>
        </p:blipFill>
        <p:spPr>
          <a:xfrm>
            <a:off x="5181600" y="1295400"/>
            <a:ext cx="3276600" cy="4910241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609600" y="4495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8000"/>
                </a:solidFill>
              </a:rPr>
              <a:t>Click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on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box and </a:t>
            </a:r>
            <a:r>
              <a:rPr lang="es-ES" b="1" dirty="0" err="1">
                <a:solidFill>
                  <a:srgbClr val="008000"/>
                </a:solidFill>
              </a:rPr>
              <a:t>find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out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informaton</a:t>
            </a:r>
            <a:r>
              <a:rPr lang="es-ES" b="1" dirty="0">
                <a:solidFill>
                  <a:srgbClr val="008000"/>
                </a:solidFill>
              </a:rPr>
              <a:t>.</a:t>
            </a:r>
            <a:endParaRPr lang="es-ES_tradnl" dirty="0"/>
          </a:p>
          <a:p>
            <a:endParaRPr lang="es-ES_tradnl" dirty="0"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3400" y="4495800"/>
            <a:ext cx="4267200" cy="12192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800600" y="4876800"/>
            <a:ext cx="381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61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610600" cy="7334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The results for TORTILLAS are grouped by SIMILAR FLAVOR and GLYCEMIC INDEX are displayed.</a:t>
            </a:r>
            <a:r>
              <a:rPr lang="es-ES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(FLAMES)</a:t>
            </a:r>
            <a:endParaRPr lang="es-ES_tradnl" sz="2000" b="1" dirty="0">
              <a:solidFill>
                <a:srgbClr val="008000"/>
              </a:solidFill>
            </a:endParaRPr>
          </a:p>
        </p:txBody>
      </p:sp>
      <p:pic>
        <p:nvPicPr>
          <p:cNvPr id="4" name="Imagen 3" descr="WhatsApp Image 2019-07-20 at 4.14.05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31321"/>
          <a:stretch/>
        </p:blipFill>
        <p:spPr>
          <a:xfrm>
            <a:off x="4876800" y="1295400"/>
            <a:ext cx="3723739" cy="426720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19133" y="2908637"/>
            <a:ext cx="4405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8000"/>
                </a:solidFill>
              </a:rPr>
              <a:t>If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we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eat</a:t>
            </a:r>
            <a:r>
              <a:rPr lang="es-ES" b="1" dirty="0">
                <a:solidFill>
                  <a:srgbClr val="008000"/>
                </a:solidFill>
              </a:rPr>
              <a:t> a “</a:t>
            </a:r>
            <a:r>
              <a:rPr lang="es-ES" b="1" dirty="0" err="1">
                <a:solidFill>
                  <a:srgbClr val="008000"/>
                </a:solidFill>
              </a:rPr>
              <a:t>corn</a:t>
            </a:r>
            <a:r>
              <a:rPr lang="es-ES" b="1" dirty="0">
                <a:solidFill>
                  <a:srgbClr val="008000"/>
                </a:solidFill>
              </a:rPr>
              <a:t> tortilla, FRIED, </a:t>
            </a:r>
            <a:r>
              <a:rPr lang="es-ES" b="1" dirty="0" err="1">
                <a:solidFill>
                  <a:srgbClr val="008000"/>
                </a:solidFill>
              </a:rPr>
              <a:t>with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mashed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potato</a:t>
            </a:r>
            <a:r>
              <a:rPr lang="es-ES" b="1" dirty="0">
                <a:solidFill>
                  <a:srgbClr val="008000"/>
                </a:solidFill>
              </a:rPr>
              <a:t>, </a:t>
            </a:r>
            <a:r>
              <a:rPr lang="es-ES" b="1" dirty="0" err="1">
                <a:solidFill>
                  <a:srgbClr val="008000"/>
                </a:solidFill>
              </a:rPr>
              <a:t>fresh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tomato</a:t>
            </a:r>
            <a:r>
              <a:rPr lang="es-ES" b="1" dirty="0">
                <a:solidFill>
                  <a:srgbClr val="008000"/>
                </a:solidFill>
              </a:rPr>
              <a:t> and </a:t>
            </a:r>
            <a:r>
              <a:rPr lang="es-ES" b="1" dirty="0" err="1">
                <a:solidFill>
                  <a:srgbClr val="008000"/>
                </a:solidFill>
              </a:rPr>
              <a:t>lettuce</a:t>
            </a:r>
            <a:r>
              <a:rPr lang="es-ES" b="1" dirty="0">
                <a:solidFill>
                  <a:srgbClr val="008000"/>
                </a:solidFill>
              </a:rPr>
              <a:t>” </a:t>
            </a:r>
            <a:r>
              <a:rPr lang="es-ES" b="1" dirty="0" err="1">
                <a:solidFill>
                  <a:srgbClr val="008000"/>
                </a:solidFill>
              </a:rPr>
              <a:t>since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there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is</a:t>
            </a:r>
            <a:r>
              <a:rPr lang="es-ES" b="1" dirty="0">
                <a:solidFill>
                  <a:srgbClr val="008000"/>
                </a:solidFill>
              </a:rPr>
              <a:t> no </a:t>
            </a:r>
            <a:r>
              <a:rPr lang="es-ES" b="1" dirty="0" err="1">
                <a:solidFill>
                  <a:srgbClr val="008000"/>
                </a:solidFill>
              </a:rPr>
              <a:t>manufacturer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listed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this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is</a:t>
            </a:r>
            <a:r>
              <a:rPr lang="es-ES" b="1" dirty="0">
                <a:solidFill>
                  <a:srgbClr val="008000"/>
                </a:solidFill>
              </a:rPr>
              <a:t> a </a:t>
            </a:r>
            <a:r>
              <a:rPr lang="es-ES" b="1" dirty="0" err="1">
                <a:solidFill>
                  <a:srgbClr val="008000"/>
                </a:solidFill>
              </a:rPr>
              <a:t>recipie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which</a:t>
            </a:r>
            <a:r>
              <a:rPr lang="es-ES" b="1" dirty="0">
                <a:solidFill>
                  <a:srgbClr val="008000"/>
                </a:solidFill>
              </a:rPr>
              <a:t> shows </a:t>
            </a:r>
            <a:r>
              <a:rPr lang="es-ES" b="1" dirty="0" err="1">
                <a:solidFill>
                  <a:srgbClr val="008000"/>
                </a:solidFill>
              </a:rPr>
              <a:t>that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when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we</a:t>
            </a:r>
            <a:r>
              <a:rPr lang="es-ES" b="1" dirty="0">
                <a:solidFill>
                  <a:srgbClr val="008000"/>
                </a:solidFill>
              </a:rPr>
              <a:t> FRY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corn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flavored</a:t>
            </a:r>
            <a:r>
              <a:rPr lang="es-ES" b="1" dirty="0">
                <a:solidFill>
                  <a:srgbClr val="008000"/>
                </a:solidFill>
              </a:rPr>
              <a:t> tortilla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glycemic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index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increases</a:t>
            </a:r>
            <a:r>
              <a:rPr lang="es-ES" b="1" dirty="0">
                <a:solidFill>
                  <a:srgbClr val="008000"/>
                </a:solidFill>
              </a:rPr>
              <a:t>.</a:t>
            </a:r>
            <a:endParaRPr lang="es-ES_tradnl" dirty="0"/>
          </a:p>
          <a:p>
            <a:endParaRPr lang="es-ES_tradnl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4800" y="2895600"/>
            <a:ext cx="4419600" cy="20574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4724400" y="3886200"/>
            <a:ext cx="16002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77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991600" cy="8556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to purchase already prepared low glycemic indexed foods in your local area.</a:t>
            </a:r>
            <a:endParaRPr lang="es-ES_tradnl" sz="2800" b="1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4.38.34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27571"/>
          <a:stretch/>
        </p:blipFill>
        <p:spPr>
          <a:xfrm>
            <a:off x="4572000" y="1447800"/>
            <a:ext cx="3857625" cy="4677827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68580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1.Enter “Pasta” in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search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window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5800" y="3200400"/>
            <a:ext cx="3429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114800" y="3505200"/>
            <a:ext cx="7620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427907" y="4800600"/>
            <a:ext cx="254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2.Click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search</a:t>
            </a:r>
            <a:r>
              <a:rPr lang="es-ES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s-ES" b="1" dirty="0" err="1">
                <a:solidFill>
                  <a:srgbClr val="008000"/>
                </a:solidFill>
                <a:latin typeface="Calibri"/>
                <a:cs typeface="Calibri"/>
              </a:rPr>
              <a:t>button</a:t>
            </a:r>
            <a:endParaRPr lang="es-E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5400" y="4800600"/>
            <a:ext cx="2667000" cy="685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3962400" y="49530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0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9144000" cy="7016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app suggest that this is not a RECIPE but a FOOD FOR PURCHASE. (Freedom Foods is the MANUFACTURER)</a:t>
            </a:r>
            <a:endParaRPr lang="es-ES_tradnl" sz="2400" dirty="0">
              <a:solidFill>
                <a:srgbClr val="008000"/>
              </a:solidFill>
            </a:endParaRPr>
          </a:p>
        </p:txBody>
      </p:sp>
      <p:pic>
        <p:nvPicPr>
          <p:cNvPr id="3" name="Imagen 2" descr="WhatsApp Image 2019-07-20 at 4.46.48 PM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25913"/>
          <a:stretch/>
        </p:blipFill>
        <p:spPr>
          <a:xfrm>
            <a:off x="4648200" y="1295400"/>
            <a:ext cx="3857625" cy="4782565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735907" y="2362200"/>
            <a:ext cx="3226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8000"/>
                </a:solidFill>
              </a:rPr>
              <a:t>Click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on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the</a:t>
            </a:r>
            <a:r>
              <a:rPr lang="es-ES" b="1" dirty="0">
                <a:solidFill>
                  <a:srgbClr val="008000"/>
                </a:solidFill>
              </a:rPr>
              <a:t> box </a:t>
            </a:r>
            <a:r>
              <a:rPr lang="es-ES" b="1" dirty="0" err="1">
                <a:solidFill>
                  <a:srgbClr val="008000"/>
                </a:solidFill>
              </a:rPr>
              <a:t>listing</a:t>
            </a:r>
            <a:r>
              <a:rPr lang="es-ES" b="1" dirty="0">
                <a:solidFill>
                  <a:srgbClr val="008000"/>
                </a:solidFill>
              </a:rPr>
              <a:t> rice </a:t>
            </a:r>
            <a:r>
              <a:rPr lang="es-ES" b="1" dirty="0" err="1">
                <a:solidFill>
                  <a:srgbClr val="008000"/>
                </a:solidFill>
              </a:rPr>
              <a:t>flavored</a:t>
            </a:r>
            <a:r>
              <a:rPr lang="es-ES" b="1" dirty="0">
                <a:solidFill>
                  <a:srgbClr val="008000"/>
                </a:solidFill>
              </a:rPr>
              <a:t> pasta, </a:t>
            </a:r>
            <a:r>
              <a:rPr lang="es-ES" b="1" dirty="0" err="1">
                <a:solidFill>
                  <a:srgbClr val="008000"/>
                </a:solidFill>
              </a:rPr>
              <a:t>low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glycemic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indexed</a:t>
            </a:r>
            <a:r>
              <a:rPr lang="es-ES" b="1" dirty="0">
                <a:solidFill>
                  <a:srgbClr val="008000"/>
                </a:solidFill>
              </a:rPr>
              <a:t> </a:t>
            </a:r>
            <a:r>
              <a:rPr lang="es-ES" b="1" dirty="0" err="1">
                <a:solidFill>
                  <a:srgbClr val="008000"/>
                </a:solidFill>
              </a:rPr>
              <a:t>meal</a:t>
            </a:r>
            <a:r>
              <a:rPr lang="es-ES" b="1" dirty="0">
                <a:solidFill>
                  <a:srgbClr val="008000"/>
                </a:solidFill>
              </a:rPr>
              <a:t>. (1 </a:t>
            </a:r>
            <a:r>
              <a:rPr lang="es-ES" b="1" dirty="0" err="1">
                <a:solidFill>
                  <a:srgbClr val="008000"/>
                </a:solidFill>
              </a:rPr>
              <a:t>flame</a:t>
            </a:r>
            <a:r>
              <a:rPr lang="es-ES" b="1" dirty="0">
                <a:solidFill>
                  <a:srgbClr val="008000"/>
                </a:solidFill>
              </a:rPr>
              <a:t>)</a:t>
            </a:r>
          </a:p>
          <a:p>
            <a:endParaRPr lang="es-ES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5800" y="2286000"/>
            <a:ext cx="3276600" cy="1066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962400" y="2590800"/>
            <a:ext cx="9144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23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ventura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ventura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Aventura.thmx</Template>
  <TotalTime>471</TotalTime>
  <Words>605</Words>
  <Application>Microsoft Office PowerPoint</Application>
  <PresentationFormat>On-screen Show (4:3)</PresentationFormat>
  <Paragraphs>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Calisto MT</vt:lpstr>
      <vt:lpstr>Wingdings</vt:lpstr>
      <vt:lpstr>Aventura</vt:lpstr>
      <vt:lpstr>Lower6 APP </vt:lpstr>
      <vt:lpstr>Topics</vt:lpstr>
      <vt:lpstr>How to prepare a low glycemic indexed meal.  (RECIPES)</vt:lpstr>
      <vt:lpstr>The results for TORTILLAS are grouped by SIMILAR FLAVOR and GLYCEMIC INDEX are displayed. (FLAMES)</vt:lpstr>
      <vt:lpstr>One Flame Recipe (No food Manufacturer listed)</vt:lpstr>
      <vt:lpstr>Why is a Tortilla with the same FLAVOR have a higher Glycemic Index? (4 flames)</vt:lpstr>
      <vt:lpstr>The results for TORTILLAS are grouped by SIMILAR FLAVOR and GLYCEMIC INDEX are displayed. (FLAMES)</vt:lpstr>
      <vt:lpstr>How to purchase already prepared low glycemic indexed foods in your local area.</vt:lpstr>
      <vt:lpstr>The app suggest that this is not a RECIPE but a FOOD FOR PURCHASE. (Freedom Foods is the MANUFACTURER)</vt:lpstr>
      <vt:lpstr>The app suggest that this is not a RECIPE but a FOOD FOR PURCHASE. (Freedom Foods is the MANUFACTURER)</vt:lpstr>
      <vt:lpstr>I can go to any internet search engine and type in the following;</vt:lpstr>
      <vt:lpstr>Or, where can I purchase</vt:lpstr>
      <vt:lpstr>Lets say we want to look up foods manufactured by KELLOGG.</vt:lpstr>
      <vt:lpstr>The app displays the flavor and glycemic index of foods produced by KELLOGG</vt:lpstr>
      <vt:lpstr>How can you expand your choices of healthy tasting foods?</vt:lpstr>
      <vt:lpstr>PowerPoint Presentation</vt:lpstr>
      <vt:lpstr>With the Lower 6 phone app your ADDITIONAL PHARMACY and NEW MEDICATION now become…………. </vt:lpstr>
      <vt:lpstr>Your GROCERY STORE and FOOD</vt:lpstr>
      <vt:lpstr>PATIENTS are not always COMPLIANT with TAKING MEDICATIONS but PEOPLE are always COMPLIANT with EATING FOOD.                   www.lower6app.com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 Martinez</dc:creator>
  <cp:lastModifiedBy>Dr Ross</cp:lastModifiedBy>
  <cp:revision>64</cp:revision>
  <dcterms:created xsi:type="dcterms:W3CDTF">2018-11-30T22:14:18Z</dcterms:created>
  <dcterms:modified xsi:type="dcterms:W3CDTF">2020-11-12T12:45:58Z</dcterms:modified>
</cp:coreProperties>
</file>